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5" r:id="rId3"/>
    <p:sldId id="257" r:id="rId4"/>
    <p:sldId id="276" r:id="rId5"/>
    <p:sldId id="279" r:id="rId6"/>
    <p:sldId id="280" r:id="rId7"/>
    <p:sldId id="258" r:id="rId8"/>
    <p:sldId id="259" r:id="rId9"/>
    <p:sldId id="260" r:id="rId10"/>
    <p:sldId id="274" r:id="rId11"/>
    <p:sldId id="262" r:id="rId12"/>
    <p:sldId id="263" r:id="rId13"/>
    <p:sldId id="265" r:id="rId14"/>
    <p:sldId id="268" r:id="rId15"/>
    <p:sldId id="269" r:id="rId16"/>
    <p:sldId id="270" r:id="rId17"/>
    <p:sldId id="273" r:id="rId18"/>
    <p:sldId id="272" r:id="rId19"/>
    <p:sldId id="284" r:id="rId20"/>
    <p:sldId id="277" r:id="rId21"/>
    <p:sldId id="283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amDirek" initials="Z" lastIdx="1" clrIdx="0">
    <p:extLst>
      <p:ext uri="{19B8F6BF-5375-455C-9EA6-DF929625EA0E}">
        <p15:presenceInfo xmlns:p15="http://schemas.microsoft.com/office/powerpoint/2012/main" xmlns="" userId="ZamDire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27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2-12-27T11:26:36.911"/>
    </inkml:context>
    <inkml:brush xml:id="br0">
      <inkml:brushProperty name="width" value="0.05833" units="cm"/>
      <inkml:brushProperty name="height" value="0.05833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1229BC73-FD8A-4430-98F2-E1B6C745601A}" emma:medium="tactile" emma:mode="ink">
          <msink:context xmlns:msink="http://schemas.microsoft.com/ink/2010/main" type="inkDrawing" rotatedBoundingBox="23632,4721 29146,3160 29718,5181 24204,6742" semanticType="callout" shapeName="Other">
            <msink:sourceLink direction="to" ref="{0CB4C97E-8131-4FC0-A709-14050020F552}"/>
            <msink:sourceLink direction="from" ref="{DB038732-F454-4543-B4DC-A89B5A2895A2}"/>
          </msink:context>
        </emma:interpretation>
      </emma:emma>
    </inkml:annotationXML>
    <inkml:trace contextRef="#ctx0" brushRef="#br0">0 0 0,'111'0'94,"-84"0"-94,56 28 16,0-1-16,-56 1 15,56-1-15,-27 1 16,-29-28-16,28 28 16,-27-1-1,27 1 17,-27 0-17,-1-1-15,29 1 16,-1 27-1,-28-27-15,1 27 16,27-28-16,-27 1 16,27 0-16,-55-1 15,28 1 1,-1 27 15,-27-27 0,28 27-31,0 0 32,-1-27-17,-27-1 1,0 1 15,0 0-31,0-1 16,0 1-1,0-1 1,0 1-16,0 0 16,0-1-1,0 1 1,0-1 0,0 56-16,-27-83 15,-1 55 1,28-27-16,0 0 15,-28-1-15,1 1 16,-1 27 0,28-27-16,-28-1 15,28 1 1,-27 27 0,-1-55-16,1 83 15,27-55 1,0-1 15,-28 1-31,0-28 16,1 55-1,27-27-15,-28-28 16,1 55 0,27-28-16,-28 29 15,0-29 1,1 1-16,54-28 109,1-55-93,-28-28-1,0 28-15,0-1 16,0-26-16,0 54 16,0-27-16,0 27 15,0 1-15,0-29 16,0 29-16,0-29 16,0-26-1,0 26-15,0-54 16,28 55-16,-1-28 15,-27 55-15,28-82 16,-1 55-16,1 27 16,0-27-16,-1 0 15,-27-1-15,55 29 16,-27-28-16,0-1 16,-1 56-16,-27-27 15,28-28 1,0 55-16,-1-28 15,-27-27 1,83 27 0,0 1-1,27 27-15,1-28 16,-29 0-16,29 1 16,-28 27-16,55-28 15,-28 0-15,1 1 16,-56 27-16,111-28 15,-111 1-15,0 27 16,55 0 0,-54 0-16,26 0 15,1 0-15,0 0 16,28 0-16,27 0 16,0 0-16,27 0 15,-27 0-15,83 0 16,-28 0-16,1 0 15,27 0-15,-28 0 16,0 0-16,28 0 16,0 0-16,27 0 15,-54 0-15,-56 0 16,-83 0-16,0 0 16,-27 0-16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2-12-27T11:26:48.338"/>
    </inkml:context>
    <inkml:brush xml:id="br0">
      <inkml:brushProperty name="width" value="0.05833" units="cm"/>
      <inkml:brushProperty name="height" value="0.05833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5E568DE4-F639-4294-A8D7-A37A9FA6EAE3}" emma:medium="tactile" emma:mode="ink">
          <msink:context xmlns:msink="http://schemas.microsoft.com/ink/2010/main" type="writingRegion" rotatedBoundingBox="13813,2550 33501,2673 33487,4963 13799,4839"/>
        </emma:interpretation>
      </emma:emma>
    </inkml:annotationXML>
    <inkml:traceGroup>
      <inkml:annotationXML>
        <emma:emma xmlns:emma="http://www.w3.org/2003/04/emma" version="1.0">
          <emma:interpretation id="{4F50EC95-5450-4186-AC9D-0C3187C7F927}" emma:medium="tactile" emma:mode="ink">
            <msink:context xmlns:msink="http://schemas.microsoft.com/ink/2010/main" type="paragraph" rotatedBoundingBox="13813,2550 33501,2673 33487,4963 13799,48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E38AFB-36D6-4556-BDB6-D11D5EAA1903}" emma:medium="tactile" emma:mode="ink">
              <msink:context xmlns:msink="http://schemas.microsoft.com/ink/2010/main" type="line" rotatedBoundingBox="13813,2550 33501,2673 33487,4963 13799,4839"/>
            </emma:interpretation>
          </emma:emma>
        </inkml:annotationXML>
        <inkml:traceGroup>
          <inkml:annotationXML>
            <emma:emma xmlns:emma="http://www.w3.org/2003/04/emma" version="1.0">
              <emma:interpretation id="{DB34EE45-39BC-4C91-ACCA-F3F01DADAB54}" emma:medium="tactile" emma:mode="ink">
                <msink:context xmlns:msink="http://schemas.microsoft.com/ink/2010/main" type="inkWord" rotatedBoundingBox="13811,2936 20410,2978 20400,4678 13800,463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2107 309 0,'0'55'78,"0"0"-63,-28 0 1,1 0 0,27-27-1,0 0 32,0-1-47,0 1 16,27-28 93,1 0-109,-1-55 31,-27 27-31,28 28 16,0-55-16,-1 27 16,-27 1-1,0-29 1,0 29 0,0-1 15,28-27-31,-1 27 15,1 1-15,-28-1 32,0 1-32,0-1 15,0-55 1,-28 28 0,1 0-1,-28-1-15,27 1 16,0 28-1,1-1-15,27 0 16,-28 1 0,1-1-16,-1 28 31,28-55 16,-28 0-47,28 27 15,0 1 1,0-56-16,28 83 16,27-55-16,56 27 15,-29 0-15,1 28 16,110-27-16,-82-1 16,-83 28-1,-1 0-15,1 0 47,-28 28-31,-28 55-16</inkml:trace>
          <inkml:trace contextRef="#ctx0" brushRef="#br0" timeOffset="6878.5819">2880 281 0,'-28'0'172,"1"-28"-172,-1 28 15,0 0 17,1 0 93,-28 0-125,27 28 15,0 0 16,1-1-15,27 1 0,-28-1-16,28 1 15,0 0 17,0-1-17,0 1 16,0-1-31,0 1 32,28-28 15,-1 0-16,56 0-16,-55-28-15,27 28 16,-27-27-16,-1-1 16,1 1-16,-1-1 47,-27 0-32,0 56 235,0 0-250,0 27 16,0-28-1,0 1-15,0 0 32,0-1-17,0 1-15,28-28 94,27 0-78,0-55-1,-27 27-15,27-27 16,0 27-16,28 28 16,-55-55-16,27 0 15,-27 0-15,27-1 16,0-26-16,0-1 15,-27 0-15,27 0 16,0 55-16,1-27 16,-29 28-16,-27-1 15,55 0-15,-27 1 16,-28-1 15,28 1-15,-28-1-1,0 0 1,0 1-16,0-1 31,-56 28 157,29 28-188,27-1 31,-28 29-31,1 26 16,-29 1-16,29-28 15,27 28-15,-28 55 0,28-82 16,-27 54-16,-1-82 16,28 27-16,0 0 15,0-27-15,0-1 16,0 1-16,0 27 31,0-27-15,0-1-1,0 1-15,0 0 32,0-1-32,0 1 15,28-1-15,-28 29 16,27-84 78,1 0-94,-1 1 15,-27-1-15,0-27 16,0 0-16,0-1 15,0 1 1,0 28-16,0-1 109,-55 28 32,28 28-125,-1-28-16,0 27 15,28 1 126,28-28-125,0 0-1,-1 0 1,28 0-16,1 27 0,-1-27 15,28 0-15,-56 0 16,29 0-16,-29 0 16,1 0-1,-1 0-15,1 0 16,27 0 0,-27-27-1,-1-1-15,29 28 16,-1-55-16,28 0 15,-28 27-15,-28 28 16,56-27-16,-55-1 16,-56 28 202,28 28-218,-55-1 16,27 1-16,28 27 16,-27-27-16,-1 27 15,28-28-15,-27 29 16,27-29-16,0 1 16,0 0-16,0 27 15,0-28 16,0 1-15,0 0-16,27-28 125,28-28-125,-55 0 16,56 28-16,-29-55 15,1 28-15,-28-1 16,28 28-16,-1-55 16,-27 27-1,28 28 1,-1-55 15,1 0-31,27 27 16,-55-27-16,28 27 15,-1 28 1,-27 55 171,0 1-171,-27-1-16,-1-28 16,28 29-1,0-1-15,0-27 16,0 27 0,0 0 15,28-55-16,-1 0 64,56 0-64,-28-28-15,1 1 16,26-28-16,-26 27 15,-29 0-15,1 1 16,27-29-16,-27 29 16,-1 27-1,1-28 1,-28 1 0,0-1-1,28 0-15,-1 28 172,1 28-156,-28 0-1,0-1-15,0 28 16,0 1-16,0-1 16,0-27-1,0-1-15,-28 28 16,28-27-16,0 27 15,0-27 1,0-1 140,-27-54-140,27-1 0,-28-82-16,28 55 15,-28-28-15,1 0 16,27 28-16,-28-1 15,28 29 1,-27-1 47,-1 1-32,0-1-31,1 28 31,-1 0-15,56 0 109,-1 0-125,1 0 15,55 0-15,0 0 16,27 0-16,-27 0 16,27 28-16,1-1 15,-56-27-15,0 0 16,28 0-16,-55 0 15,27 0-15,-28 0 16,29 0 31,-29-27-47,1-29 16,27 29-16,-27 27 15,-56 0 235,28 27-250,0 1 16,-28 27-16,1 0 15,-1-27-15,28 0 16,0 27-16,0-28 16,0 1-16,0 0 15,0-1 1,0 29-16,0-29 16,0 1-1,0 27 1,28-27-1,-1-28 110,1 0-109,0 0-16,54 0 16,1 0-16,-55-28 15,0 28-15,-1 0 16,28-28-16,-27 1 16,-28-1 93,0 1-109,-28-1 16,28 0-1,-27 1 16,-28 27 63,-1 0-78,-27 0-16,1 0 15,26 0-15,1 0 16,28 0-16,-1 0 16,0 0 46,28 27 1</inkml:trace>
          <inkml:trace contextRef="#ctx0" brushRef="#br0" timeOffset="-1439.013">837 198 0,'0'-27'63,"0"-1"-48,-28 0 17,28 1 15,-27-1-16,-1 1 16,28-1-47,-28 28 140,-27 0-140,-28 28 16,56-28 0,-29 27-1,1 1 32,55 27-31,-27-55-1,-1 28-15,28-1 47,0 1-47,-28-28 16,28 55-16,0 0 15,0-27 1,28-28 109,55-28-125,-56 1 16,29-1-16,-1 0 15,0 28-15,-55-27 16,28-28 62,-1 55-62,1-56-1,-28 84 220,0 0-220,0 82-15,0-82 16,-28 54-16,1-26 16,-1-56-16,28 27 15,-28 28 1,28-27-16,-27 27 31,-1-27-31,1 27 16,-1 0-16,0 1 15,1-1 17,-1 0-1,1-55-31,-1 28 15,0-1 1,1-27-16,-28 0 16,27 0-1,0 0 1,1 0-16,-28 0 16,27-27-16,0-1 15,1 0-15,-1 1 16,0-28-1,28 27-15,0 0 32,0 1-32,0-1 15,0 1-15,0-1 16,0 0 0,28 1-1,0 27 1,-1 0-1,29 0-15,-1-28 16,-28 28-16,29 0 16,-1 0-16,28 0 15,-28 0-15,0 0 16,0 0 0,0 0-1,1-28-15,-29 1 16,29 27-1,-29 0 1,56 0 0,0-28-1,0 1-15,-28-29 16,28 29-16,27-28 16,1 27-16,-29 0 15,-54 1-15,0 27 16,-28 55 234,-28-27-235,0-1 1,1 1-16,27-1 16,-28 1-1,1 0-15,27-1 32,0 1-17,0-1-15,0 1 31,0 0-31,0-1 32,27-27-17,1 0 1,-1 0 31,1 0-16,55 0-15,-28-55-1,-27 27-15,-1 1 16,-27-28-16,28 55 16,-1-28-16,1-27 15,-28 27 16,0 1-31,0-1 16,0 0 15,28-27-31,-28 28 32,0-1-17,0 0 1,0-27-16,0 28 125,0 54-110,-83-27-15,28 55 16,-28 1-16,55-29 16,-27 1-16,0-1 15,27-27-15,1 28 32,-29 0-17</inkml:trace>
        </inkml:traceGroup>
        <inkml:traceGroup>
          <inkml:annotationXML>
            <emma:emma xmlns:emma="http://www.w3.org/2003/04/emma" version="1.0">
              <emma:interpretation id="{0CB4C97E-8131-4FC0-A709-14050020F552}" emma:medium="tactile" emma:mode="ink">
                <msink:context xmlns:msink="http://schemas.microsoft.com/ink/2010/main" type="inkWord" rotatedBoundingBox="21153,2596 26292,2628 26278,4917 21138,4885">
                  <msink:destinationLink direction="to" ref="{1229BC73-FD8A-4430-98F2-E1B6C745601A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2500.5559">7628 115 0,'-27'28'140,"-1"27"-93,1-55-31,27 28 15,0-1 0,0 1-15,0 0 0,0-1-1,0 1 1,0-1 0,27-27 15,1 0-16,-1 0 1,29 28 0,-29-28 62,29 0-63,-1 0-15,0 0 16,-27-28-16,54 1 16,-54-1-1,-28 1 1,0-1 0,0 0-16,0 1 31,0-1-31,0 1 31,0-1-15,0 0-1,0 1 1,0-1-16,0 1 31,0-1-31,0 0 47,0 1-31,-28-1-16,1 28 109,-56 0-93,0 0-16,28 0 15,-28 0-15,0 0 16,28 0-16,-28 0 16,56 0-16,-1 0 15,0 0-15,28 28 16,0 55-16,28-1 15,27 29-15,0-28 16,28-1 0,83 1-16</inkml:trace>
          <inkml:trace contextRef="#ctx0" brushRef="#br0" timeOffset="24377.0146">8429 33 0,'0'27'140,"-27"28"-93,27-27-31,-28-28-16,28 28 16,0-1-1,-28 28 1,28-27 15,0 0-15,0-1-1,0 1 1,0-1 31,0 1-47,0 0 31,28-28-15,0 0 62,-1 0-78,28 0 15,-27-28-15,-28 0 16,28 1 0,-1-1-16,1 1 15,-28-1-15,27 28 16,1-28 46,-28 1-46,0-28 15,0-1-31,0 29 16,0-28-16,-28-1 16,1 56-16,27-27 15,-28-1-15,1 28 16,-1-28-1,28 1-15,-28-1 16,-27 28-16,55-27 16,-55-1-16,0 28 15,-28-28 1,0-27 0,83 28-16,-55-1 15,27-27-15,1 27 16,27 1-16,-28-1 15,28 0-15,0 1 47,0-1-31,0-27 0,0 27-1,55 28-15,-27-27 16,55 27-1,27-28 1,-55 0-16,-27 28 16,0 0-16</inkml:trace>
          <inkml:trace contextRef="#ctx0" brushRef="#br0" timeOffset="29362.6753">8926-23 0,'28'0'47,"-28"28"-15,0 0-17,-28 27-15,0-28 16,28 1-1,0 0 1,0-1 0,0 1-1,0-1 1,0 1-16,0 27 31,-27-27-31,27-1 31,-28 29-15,28-29 31,0 1-47,0-1 16,0 1 15,0 0-16,28-28 32,-1 0-31,56 0 0,0-28-16,-28 0 15,1 28-15,-1-27 16,-28-1-1,-27 1-15,28 27 16,0-28-16,-28 0 31,0 1-15,0-1 0,0 1-16,0-1 15,0 0-15,0 1 16,0-1-1,0 1 1,0-1 0,0 0-1,0 84 173,-28-1-173,0 0-15,28-27 16,0-1-16,0 1 16,0-1-16,0 1 15,0 0 17,0-1-17,0 1 1,0-1-1,0 1 1,0 0 0,28-28-1,0 0 110,-1 0-125,1 0 16,55 0-16,-1 0 16,-54-28-16,27 0 15,-27 1-15,0-1 16,-1 1-1,1-1-15,-28 0 32,27 1-17,1-1 1,-28 1 15,0-1-31,0 0 16,0 1 15,0-1 0,0 1 1,0-1-32,-28 0 15,1 1 16,27 54 126,0 1-157,0 0 15,0 82-15,0-82 16,0 27-16,27 28 16,1-28-16,-28-28 15,0 1 1,0 0-1,28-1-15,-1 1 16,-27 0-16,28-1 16,-28 1-16,0-1 15,27 1-15,-27 0 16,0-1 0,-55-27 62,-55 0-63,55 0-15,-28-27 16,27-1-16,29 28 31,-1 0-31,1-28 78,27-27-62,0 0 0,0 0-16,27 27 31,1 0-31,-1 28 15,56 0-15,0-27 16,-28 27-16,28 0 16,-28 0-16,1 0 15,-29 0-15,28 0 16,-27-28 31,-28 1-16,55-1 16,-27 28-31,-28-28-16,55 1 15,-27-1 1,-1 1-1,1-1-15,-28 0 16,28-54 0,-1 54-16,1 0 15,-1-82-15,1 55 16,-28 27 156,-55 28-157,55 28 1,-28-1-16,1-27 31,27 28-15,-28 0 0,-27-1 15,27 28-16,28-27 1,0 0 0,0 27-16,0 0 15,0-27 1,0-1-16,0 1 16,0-1-16,0 29 15,0-29 48,0 1-63,0-1 15,28-27 17,-1 0-1,-27 28 0,28-28-15,0 0 15,-1 0-31,1 0 16,27 0-16,-27 0 15,54 0-15,-26-28 16,-29 1-16,1 27 15,-1 0-15,1 0 16,0-28 0,-1 1-16,1 27 15,-28-56 1,0 29 0,0-1-1,0 1 1,0-1 15,0 0-15,0 1-1,0-1 1,0 56 156,0-1-172,0 1 15,0 27 1,0-27 0,0 27-16,0-27 31,0-1-31,0 1 172,27-28-172,29-28 15,-29 1-15,1 27 16,27-28-16,-27 0 31,-1 1-15,-27-56 0,28 55-1,0 28 1,-28-27-1,0-1-15,0 1 16,0-1 0,0 0-16,0 1 62,-28-28-62,0 27 63,1 0-48,-28 28 48,-1 0-63,1 0 15,27 0 1,-54 0-16,26 28 16,29 27-16,-1 0 15,1 1-15,27-1 16,0-28 0,-28 1-16,28 0 15,0-1-15</inkml:trace>
          <inkml:trace contextRef="#ctx0" brushRef="#br0" timeOffset="30816.1687">11549 33 0,'-28'0'63,"-27"0"-47,55 27-16,-28 1 15,-27-28 1,55 27-1,-27 1-15,27 0 16,0-1 0,0 1-1,0-1-15,0 1 16,0 0-16,0-1 16,0 1-1,0-1-15,0 1 31,0 0-15,0-1 0,0 1 15,27-28 47,1 0-62,27 0-16,0-28 15,1 1-15,-56-1 16,27-27-16,-27 27 16,28-27-16,-1 0 15,1-28-15,-28 28 16,0 27-1,28-27-15,-28 27 16,0 1-16,0-56 16,0 55-1,-56-27-15,29 0 16,-1 27-16,28 1 16,-27-1-16,-29 0 15,56 1-15,-55-28 16,0 27-16,0 0 15,27 1-15,0-28 16,1-1 0,27 1-1,-28 0-15,1 55 16,27-28 0,0 1-1,0-29 1,55 1-1,28 28-15,-1-1 16,-26 0-16,27 28 16,-28-27-16,-28 27 15</inkml:trace>
          <inkml:trace contextRef="#ctx0" brushRef="#br0" timeOffset="31815.9766">12073 198 0,'0'-27'46,"0"54"-30,0 56 0,0-55-16,0 54 15,0-26-15,0-29 16,0 28-16,0 28 16,0-27-16,0-1 15,0-28 1,0 1-16,0 27 15,0-27 1,-27 27-16,27-27 16,-28 27-16,1 0 15,-1 28 1,0-28 0,28-27-16,-27-1 109,-28-27-93,27-27-16,0-1 15</inkml:trace>
          <inkml:trace contextRef="#ctx0" brushRef="#br0" timeOffset="33397.3507">11963 281 0,'28'0'94,"-1"-28"-79,-27 1 16,0-1-31,0 1 16,28-1-16,-1 0 16,29 1 15,-29 27-15,1 0 124,0 0-140,27 0 16,-28 0-16,1 0 15,0 27-15,-1 1 16,1 0 0,-28-1-1,27 1-15,1-1 16,0 1-16,-28 0 16,0-1-1,0 1 1,0-1-1,0 1 1,0 0 0,0-1-1,0 1 1,-28-1 0,0-27-1,-27 0-15,0 0 16,27 0-1,-54 0-15,26 0 16,29 0-16,-84 0 16,84-27-16,-1 27 15</inkml:trace>
        </inkml:traceGroup>
        <inkml:traceGroup>
          <inkml:annotationXML>
            <emma:emma xmlns:emma="http://www.w3.org/2003/04/emma" version="1.0">
              <emma:interpretation id="{DB038732-F454-4543-B4DC-A89B5A2895A2}" emma:medium="tactile" emma:mode="ink">
                <msink:context xmlns:msink="http://schemas.microsoft.com/ink/2010/main" type="inkWord" rotatedBoundingBox="26535,3128 33498,3172 33487,4861 26525,4817">
                  <msink:destinationLink direction="from" ref="{1229BC73-FD8A-4430-98F2-E1B6C745601A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6966.0929">13454 60 0,'28'-55'78,"-1"55"-78,56 0 16,0-28-16,-56 28 16,1 0 31,0 0-47,-1 0 15,1 56 1,-28-29-16,0 1 15,0 55-15,0-56 16,0 1 0,-28 27 31,1-27-32,-1-1 32,56-27 78,-1 0-94,1 0-31,-1 0 16,1 0 0,0 0 30,27 28 1,-28-1-31,1 29 0,0-1-1,-28-28 1,0 1-16,0 27 15,0 1-15,0-1 16,0 55-16,-28-27 16,-27-55-16,27-1 15,1 1-15,-29-1 16,1 1-16,-28-28 16,56 0-1,-56 0-15,0 0 16,56 0-16,-29 0 15,29 0 1,-56-28 0,28 1-16,55-28 15,-28 55-15,28-28 16,-28-27-16,1 55 16</inkml:trace>
          <inkml:trace contextRef="#ctx0" brushRef="#br0" timeOffset="35511.9504">13040 281 0,'0'-55'218,"-28"55"-202,1 0-16,-1 0 16,0-28-16,1 28 156,-1 0-140,-27 0-16,27 28 15,1-28-15,-1 27 16,28 1-1,0 0 1,0-1-16,0 1 16,0-1-1,0 1 1,0 27 15,0-27-31,0-1 141,28-27-126,27-27-15,28 27 16,-28-28-16,-27 28 16,27-27-16,-28-1 15,-27 0 188,0 1-156,0 54 63,0 29-95,0 26-15,0-54 16,0 27-16,0 1 16,0-29-1,0 1 126,28-28-141,0 0 15,-1-28-15,28 1 16</inkml:trace>
          <inkml:trace contextRef="#ctx0" brushRef="#br0" timeOffset="38247.1205">14420 33 0,'-27'27'31,"27"1"-15,0 27-1,-28-27-15,0 27 16,28 0-1,0 0 1,0-27-16,0-1 16,0 1-1,0 0-15,0-1 16,0 1-16,0 27 31,28-55 63,0 0-94,-1 0 16,28 0-16,-27 0 15,0 0-15,-1 0 16,28 0-1,-27 0-15,-28-28 16,28 1-16,-1-1 16,1-27-1,-28 0-15,28 0 32,-28 27 14,0 0-30,0 1-16,0-1 16,0 1-1,0-1 1,0 0 0,0 1-16,-28-1 15,0 28 1,28-27 15,0-29-31,-55 56 16,27-27-1,1-1-15,-28 28 16,-1 0 0,1 0-16,0 0 15,0 0 1,27 0-16</inkml:trace>
          <inkml:trace contextRef="#ctx0" brushRef="#br0" timeOffset="40973.47">14945 60 0,'27'0'109,"1"0"-93,27 0-16,56-27 15,-29-1-15,-26-27 16,27 27-16,-1-27 15,-26 0-15,-1-1 16,-28-26-16,29 26 16,-29 1-16,-27 28 140,0-1-140,-27 0 16,-1 28-16,0 0 62,1 0-46,-1 0-16,1 0 16,-1 0-1,0 0 1,1 0-16,-28 0 16,-28 0-1,55 28-15,0 27 16,1-27-16,-28 27 15,-1 0-15,1 28 16,28-28-16,-1-27 16,0 27-16,28-27 15,-27 27 1,-1 0-16,28 0 16,0-27 15,0 0-31,0 27 15,28-28 1,-28 1 0,27 0-1,1-1 1,0-27 0,-28 55 15,27-27-31,1-28 15,-28 28-15,27 27 16,1-55 78,0 0-79,27 0-15,0 0 16,-27 0-16,82 0 16,-82 0-1,-1 0 1,-27-28 46,0-27-46,-27 27 0,-1 1-16,1-1 31,-1 1-15,0 27 30,1 0-14,-1 0-32,0 0 15,1 0-15,-1 0 16,1 0-16,-1 0 16,0 0-16,28 27 15</inkml:trace>
          <inkml:trace contextRef="#ctx0" brushRef="#br0" timeOffset="43207.5948">15994 281 0,'0'-28'125,"-28"1"-125,1-1 16,-1 1 0,0 27-16,1 0 125,-1 0-110,-27 0-15,0 0 16,0 0-1,27 0 1,-27 0 0,55 27-1,-28 1 1,1-1 0,-1 1-1,28 0 1,0-1-1,0 1-15,0-1 32,0 29-32,28-56 125,27 0-110,-28 0-15,29 0 16,-1 0-16,28 0 16,-56 0-16,1 0 15,-1-28 1,29 0 15,-29 1-15,-27-1-16,0 1 93,0 54 79,0 28-156,0-27-16,0 0 31,0-1-31,28 1 16,0-28 78,27 0-79,0-28-15,28 28 16,-56-27-16,1 27 15,0 0-15</inkml:trace>
          <inkml:trace contextRef="#ctx0" brushRef="#br0" timeOffset="45410.2648">16187 198 0,'28'0'140,"27"0"-124,28 0-16,0 0 15,27 0-15,1 0 16,-56 0-16,0 0 16,-27 0-16,-1 0 15,-27 28 110,-55 27-109</inkml:trace>
          <inkml:trace contextRef="#ctx0" brushRef="#br0" timeOffset="44294.3558">16408 226 0,'0'-28'78,"28"28"-63,-1 28-15,-27-1 32,0 29-32,0-29 15,0 28-15,0-27 16,0 0-16,0 27 15,0-28-15,0 1 16,0 0-16,0-1 16,-27-27 140,-29 0-140</inkml:trace>
          <inkml:trace contextRef="#ctx0" brushRef="#br0" timeOffset="47263.5459">16795 447 0,'27'0'109,"84"0"-109,-84 0 16,56 0-16,27-28 16,-54 0-16,-29 1 15,29-1 1,-56 1 0,0-1-1,0 0-15,0-27 31,0 28-15,-28-1-16,0 0 16,1 28 15,-1 0 63,-27 0-94,27 0 15,1 28-15,-1-28 16,28 28-16,-28 27 16,1 0-16,-1 0 15,28-27 1,0-1-16,0 1 15,0 0 1,0-1 0,0 1-1,0-1 1,0 1-16,0 0 16,28-1 62,27-27-63,28-27 1,27-1 0,-27 0-16,-28 1 15,1-1-15,-29 1 47,1-1-47,-1 28 16,1-55-1,-28 0 1,28 55-16,-28-28 16,27-27-16,-27 27 31,0 56 172,0 27-187,0 0-16,-27 28 15,-1-55-15,-27-1 16,55 28-16,-28 1 15</inkml:trace>
          <inkml:trace contextRef="#ctx0" brushRef="#br0" timeOffset="48454.0442">17512 198 0,'0'-27'234,"56"27"-218,-56 55 0,27 28-1,-27-28 17,0-28-32,0 1 0,0 0 15,0-1-15,0 1 16,0-1-1,0 1 1,0 0 0,0-1-1,0 1 1,0 0 0,0-1-16,0 1 15,0-1-15,0 1 16,0 0-16,28-56 109,-28 0-93</inkml:trace>
          <inkml:trace contextRef="#ctx0" brushRef="#br0" timeOffset="50366.1968">18037 198 0,'0'28'0,"0"-1"16,0 1 15,0 0 1,0-1-17,0 1 1,0-1-16,0 1 15,0 0-15,0 27 16,0 0-16,-28-55 16,28 28-16,-27 27 15,-1 0-15,28-27 32,0-1-32,0-82 187,0 28-187,0-1 16,0-27 15,28 55 297,-1 0-312,-27 27-1,28 1-15,0-28 32,-1 28 124,1-1-141,-1 1 48,-27-1 124,-55 1-187,0 0 16</inkml:trace>
          <inkml:trace contextRef="#ctx0" brushRef="#br0" timeOffset="52431.2088">18534 171 0,'0'27'31,"0"1"-15,0-1-16,0 1 15,0 0 1,0 27 0,0-28-16,0 1 15,0 27-15,0 28 16,0-55 0,0 27-1,0-27-15,0-1 31,0 1-31,0-1 16,0 29 0,0-29 31,-28-54 109,28-1-156,0 0 15,0 1 48,0-1-63,0 1 31,0-1-15,0 0-16,28 1 15,0 27 1,-1 0 47,1 0-48,27-28 173,-27 0-157,-1 1-31,1-28 16,27-1-16,-27 56 15,-28-55-15,27 0 16,1 55-1,-28-28 64,0 56 92,0 55-171,-28-28 16,28-27-16,0-1 16,-27 56-16,27-55 15,0-1 1,0 1 0,0 0-16</inkml:trace>
          <inkml:trace contextRef="#ctx0" brushRef="#br0" timeOffset="54494.3944">19058 60 0,'28'0'31,"-28"28"1,0-1-32,0 29 15,0-1 1,0-28 0,0 1-16,0 0 0,0-1 15,0 1-15,0-1 16,0 1-16,0 0 15,0-1 1,0 1 15,0-1-15,0 1 0,0 0-1,-28-1 329,28 1-94,0-83-125,0 27-109,0 0-16,0 1 15,0-1 1,0 1-16,0-1 15,0 0 17,0 1-1,56-1 63,-29 1-79,1 27 1,0 0 62,-1 0-62,28 0-1,-27 27 1,0 1 15,-28-1-15,0 1-1,0 55 1,-28-83 0,28 55-16,-28-27 15,-27-28-15,-28 27 16,0 1 0,28 27-16,-28-27 15,-27-1-15,27 1 16,56 0-16,-1-28 15,0 0 1,28-28 125</inkml:trace>
          <inkml:trace contextRef="#ctx0" brushRef="#br0" timeOffset="55689.1909">19417 309 0,'0'27'47,"0"1"-47,0 55 16,0-28-1,0-28-15,0 56 0,-27 0 16,-1-28-16,1-27 16,-1 0-16,0-1 15,28 1-15,0 55 16,-27-56-16,-1 1 16,28-1-1,-27 1-15,27 0 16,-28-28 62,28-28-47</inkml:trace>
          <inkml:trace contextRef="#ctx0" brushRef="#br0" timeOffset="57278.4772">19445 888 0,'28'-27'203,"-1"-1"-187,1 1-16,-1 27 15,1-28-15,0 0 16,-28 1-16,27-28 31,-27 27 63,0 0-78,0 1-16,0-1 140,0 0-140,0 1 16,-27 27 46,-29 0-62,56 27 16,-27 1-16,-1 27 16,1 1-16,-1-1 15,0 0 1,1 0 15,-1 0-31,28-27 0,0 0 16,0-1-16,-27 28 31,27-27-15,0 0-1,0-1 1,0 1-16,0-1 31,0 1 47,55-28-62,55 0-1,-82 0-15,-1 0 16,1 0-16,27-28 16,-27 1-1,-1 27 1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2-12-27T11:28:22.817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437 139 0,'-55'0'93,"55"27"-77,-28 28-16,1-27 16,27 0-16,-28 27 15,1-55-15,27 27 32,0 1 30,-28 0-62,0-1 16,1 1-16,27-1 47,0 1-32,0 0-15,0-1 16,-28 1-16,28-1 15,-27 1 1,27 0 0,0-1-16,-28 29 15,0-1-15,28-28 16,0 29 0,0-29-1,-27 28 1,-1-27-1,28 0 17,-28 27-17,28-28 17,0 1-17,0 0 1,0-1-1,0 1 1,0-1 0,28 29-16,0-29 15,-28 29 1,27-29 0,1 1-1,0 27-15,-1-27 16,1-1-1,-1 1 1,1-1-16,0-27 16,-1 28-1,1 27-15,-1-55 16,-27 28-16,56-1 16,-29 1-16,-27 0 31,28-1-31,-1 1 15,1-28 1,55 0 0,-28 27-16,-27-27 15,82 28-15,-27-28 16,27 28-16,-54-1 16,-1-27-16,28 28 15,-56-28-15,56 0 16,0 28-16,-55-1 15,-1-27-15,56 0 16,-28 28-16,-27-28 16,55 27-16,-1-27 15,29 28-15,-56-28 16,83 28-16,-27-1 16,-29 1-16,1-28 15,28 27-15,-1 1 16,1 0-16,-56-28 15,55 27-15,-27 1 16,-55-28-16,82 27 16,-55-27-16,28 0 15,0 28-15,0 0 16,-28-28-16,28 0 16,27 0-16,1 0 15,-29 0 1,-26 0-16,27 0 15,-1 0-15,-26 0 16,26 0-16,29 0 16,-28 0-16,27 0 15,-27 0-15,27 0 16,-27 0-16,28 0 16,-1 0-16,0 0 15,29 0-15,-1 0 16,27 0-16,28 0 15,1 0-15,-1 0 16,-55 0-16,0 0 16,55 0-16,-55 0 15,0 0-15,0 0 16,-27 0-16,27 0 16,0 0-16,-28 0 15,1 0-15,27 0 16,-55 0-16,27 0 15,1 0-15,-1 0 16,-27 0-16,27 0 16,1 0-16,27 0 15,-28 0-15,28 0 16,0 0-16,56 0 16,-56 0-16,0 0 15,55 0 1,-55-28-16,28 0 15,-56 1-15,0-28 16,-54 27-16,-1 0 16,0-27-16,-27 28 15,-1 27-15,1-28 16,0 0 0,-28 1-16,27-28 15,1-1 1,-1 1-16,1 55 15,0-55-15,-1 27 16,1 1-16,-1-29 16,-27 1-16,0 0 15,0 27 1,28-54-16,-28 54 16,28-27-16,-1 0 15,1-28 1,-28 55-1,0 0-15,0 1 16,0-1 15,0 1-31,0-1 16,0-27 0,0 27-16,0-27 15,0 27-15,0 1 16,0-1-1,0 1-15,0-1 16,0 0 0,-28 1-16,-27-1 31,27 1-15,1-1-16,-1 28 15,1-28 1,-1 1-16,0-1 47,1 28-32,-1 0-15,1-28 16,-29 1 0,29 27-1,-1 0-15,1-28 16,-1 28-16,0-27 15,1 27 1,-1 0-16,0-28 16,1 0-16,-1 28 15,1 0 1,-1 0 0,0 0-16,1-27 15,-1-1-15,1 28 16,-1 0-1,0 0 1,-27 0-16,0 0 16,27 0-1,-27 0-15,0 0 16,0 0 0,-1 0-16,-54-27 15,82 27-15,-27 0 16,-28-28-16,56 0 15,-1 28-15,-27 0 16,27 0-16,1 0 16,-1 0-16,1 0 15,-1 0 1,0 0 0,-27-27-16,0 27 15,-28 0 1,28 0-16,0 0 15,-1 0-15,29 0 16,-56 0-16,55 0 16,-27 0-16,0-28 15,27 28 1,-27 0-16,27 0 16,-54 0-16,-1 0 15,28 0-15,-28 0 16,-28-27-16,84 27 15,-56 0-15,0 0 16,28 0-16,-28 0 16,28 0-16,27 0 15,-27 0-15,0 0 16,-28 0 0,28 0-16,27 0 15,-55 0-15,0 0 16,28 0-16,0 0 15,-28 0-15,28 0 16,0 0-16,0 0 16,-1 0-16,1 0 15,0 0-15,-28 0 16,28 0-16,27 0 16,-27 0-16,-28 0 15,56 0-15,-29 0 16,29 0-16,-56 0 15,0 0-15,56 0 16,-29 0-16,29 0 16,-1 0-16,-27 0 15,27 0-15,-27 0 16,0 0-16,0 0 16,-1 0-16,29 0 15,-28 0-15,-28 0 16,28 0-16,-28 0 15,0 0-15,0 0 32,-27 0-32,27 0 15,-28 0-15,56 0 16,0 0-16,27 0 16,-27 0-16,27 0 15,-27 0 1,28 0-16,-1 0 15,-55 0-15,0 0 16,28 0-16,-28 0 16,-27 0-16,27 0 15,-27 0-15,-1 0 16,28 0-16,28 0 16,-28 0-16,56 0 15,-56 0-15,0 0 16,55 0-16,-54 0 15,26 0-15,29 0 16,-1 0-16,1 0 16,-1 0-16,-27 0 15,0 0-15,-1 0 16,-26 0 0,26 0-16,-27 0 0,1 0 15,-1 0-15,-28 0 16,29 0-16,26 0 15,1 0-15,-28 0 16,56 0-16,-29 0 16,29 0-16,-1 0 15,1 0 1,-1 0 0,-27 0-16,0 0 15,-28 0 1,28 0-16,-28 0 15,0 0-15,55 0 16,-55 0-16,56 0 16,-1 0-16,1 0 15,-1 0-15,0 0 32,1 0-17,-28 0 1,-1 0-1,29 0-15,-1 0 16,-27 27-16,27-27 16,-27 28 109,0-1-110,27 1 1,28 0-16,-27-28 16,-1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4EACC-B18A-40D4-80A3-D01AAFC53097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E134B-09B6-4138-86E9-A07638DC7A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2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650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126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7716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4852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941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7883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650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148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794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2622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2037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A9D7F-6BE0-41B4-BC85-A57478DFBBB5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033EE-5256-4D79-B65F-E2B5A2367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969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gosreestr.ru/" TargetMode="External"/><Relationship Id="rId2" Type="http://schemas.openxmlformats.org/officeDocument/2006/relationships/hyperlink" Target="https://firpo.ru/?ysclid=lbxlzy7vix68459688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6.emf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lvl="0"/>
            <a:r>
              <a:rPr lang="ru-RU" sz="2800" b="1" dirty="0">
                <a:solidFill>
                  <a:srgbClr val="7030A0"/>
                </a:solidFill>
              </a:rPr>
              <a:t>Разработка </a:t>
            </a:r>
            <a:r>
              <a:rPr lang="ru-RU" sz="2800" b="1" dirty="0" smtClean="0">
                <a:solidFill>
                  <a:srgbClr val="7030A0"/>
                </a:solidFill>
              </a:rPr>
              <a:t>рабочих программ общеобразовательных </a:t>
            </a:r>
            <a:r>
              <a:rPr lang="ru-RU" sz="2800" b="1" dirty="0">
                <a:solidFill>
                  <a:srgbClr val="7030A0"/>
                </a:solidFill>
              </a:rPr>
              <a:t>дисциплин с учетом профессиональной направленности программ среднего профессионального </a:t>
            </a:r>
            <a:r>
              <a:rPr lang="ru-RU" sz="2800" b="1" dirty="0" smtClean="0">
                <a:solidFill>
                  <a:srgbClr val="7030A0"/>
                </a:solidFill>
              </a:rPr>
              <a:t>образования</a:t>
            </a:r>
            <a:r>
              <a:rPr lang="ru-RU" sz="2800" b="1" dirty="0">
                <a:solidFill>
                  <a:srgbClr val="7030A0"/>
                </a:solidFill>
              </a:rPr>
              <a:t/>
            </a:r>
            <a:br>
              <a:rPr lang="ru-RU" sz="2800" b="1" dirty="0">
                <a:solidFill>
                  <a:srgbClr val="7030A0"/>
                </a:solidFill>
              </a:rPr>
            </a:b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Подготовил : </a:t>
            </a:r>
          </a:p>
          <a:p>
            <a:r>
              <a:rPr lang="ru-RU" dirty="0" err="1" smtClean="0"/>
              <a:t>к.п.н</a:t>
            </a:r>
            <a:r>
              <a:rPr lang="ru-RU" dirty="0" smtClean="0"/>
              <a:t>., доцент, заместитель директора по УР </a:t>
            </a:r>
          </a:p>
          <a:p>
            <a:r>
              <a:rPr lang="ru-RU" dirty="0" smtClean="0"/>
              <a:t>Полянская Е.И.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070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/>
              <a:t>Распоряжение </a:t>
            </a:r>
            <a:r>
              <a:rPr lang="ru-RU" b="1" dirty="0" err="1"/>
              <a:t>Минпросвещения</a:t>
            </a:r>
            <a:r>
              <a:rPr lang="ru-RU" b="1" dirty="0"/>
              <a:t> России от 30.04.2021 N Р-98 "Об утверждении Концепции преподавания общеобразовательных дисциплин с учетом профессиональной направленности программ среднего профессионального образования, реализуемых на базе основного общего образования"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4452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Для разработки рабочих программ по общеобразовательным дисциплинам  </a:t>
            </a:r>
            <a:r>
              <a:rPr lang="ru-RU" sz="2400" b="1" dirty="0" smtClean="0">
                <a:solidFill>
                  <a:srgbClr val="7030A0"/>
                </a:solidFill>
              </a:rPr>
              <a:t>необходимо использовать </a:t>
            </a:r>
            <a:r>
              <a:rPr lang="ru-RU" sz="2400" b="1" dirty="0" smtClean="0">
                <a:solidFill>
                  <a:srgbClr val="FF0000"/>
                </a:solidFill>
              </a:rPr>
              <a:t>два стандарта </a:t>
            </a:r>
            <a:r>
              <a:rPr lang="ru-RU" sz="2400" b="1" dirty="0" smtClean="0">
                <a:solidFill>
                  <a:srgbClr val="7030A0"/>
                </a:solidFill>
              </a:rPr>
              <a:t>!!!:</a:t>
            </a: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 smtClean="0"/>
              <a:t>1. ФГОС </a:t>
            </a:r>
            <a:r>
              <a:rPr lang="ru-RU" b="1" dirty="0"/>
              <a:t>СОО  в редакции от 12 августа 2022 г. Приказ Министерства просвещения РФ от 12 августа 2022 г. № 732 </a:t>
            </a:r>
            <a:r>
              <a:rPr lang="ru-RU" b="1" dirty="0" smtClean="0"/>
              <a:t>«О </a:t>
            </a:r>
            <a:r>
              <a:rPr lang="ru-RU" b="1" dirty="0"/>
              <a:t>внесении изменений в федеральный государственный образовательный стандарт среднего общего образования, утвержденный приказом Министерства образования и науки Российской Федерации от 17 мая 2012 г. № </a:t>
            </a:r>
            <a:r>
              <a:rPr lang="ru-RU" b="1" dirty="0" smtClean="0"/>
              <a:t>413»</a:t>
            </a:r>
          </a:p>
          <a:p>
            <a:pPr marL="0" indent="0" algn="just">
              <a:buNone/>
            </a:pPr>
            <a:r>
              <a:rPr lang="ru-RU" dirty="0" smtClean="0"/>
              <a:t>2. ФГОС  </a:t>
            </a:r>
            <a:r>
              <a:rPr lang="ru-RU" dirty="0"/>
              <a:t>СПО </a:t>
            </a:r>
            <a:r>
              <a:rPr lang="ru-RU" dirty="0" smtClean="0"/>
              <a:t>по специальностям Лечебное  </a:t>
            </a:r>
            <a:r>
              <a:rPr lang="ru-RU" dirty="0"/>
              <a:t>дело, </a:t>
            </a:r>
            <a:r>
              <a:rPr lang="ru-RU" dirty="0" smtClean="0">
                <a:solidFill>
                  <a:srgbClr val="FF0000"/>
                </a:solidFill>
              </a:rPr>
              <a:t>или</a:t>
            </a:r>
            <a:r>
              <a:rPr lang="ru-RU" dirty="0" smtClean="0"/>
              <a:t> Сестринское </a:t>
            </a:r>
            <a:r>
              <a:rPr lang="ru-RU" dirty="0"/>
              <a:t>дело от 4 июля 2022 года, </a:t>
            </a:r>
            <a:r>
              <a:rPr lang="ru-RU" dirty="0" smtClean="0">
                <a:solidFill>
                  <a:srgbClr val="FF0000"/>
                </a:solidFill>
              </a:rPr>
              <a:t>или</a:t>
            </a:r>
            <a:r>
              <a:rPr lang="ru-RU" dirty="0" smtClean="0"/>
              <a:t> ФГОС СПО Фармация </a:t>
            </a:r>
            <a:r>
              <a:rPr lang="ru-RU" dirty="0"/>
              <a:t>от </a:t>
            </a:r>
            <a:r>
              <a:rPr lang="ru-RU" dirty="0" smtClean="0"/>
              <a:t>13 </a:t>
            </a:r>
            <a:r>
              <a:rPr lang="ru-RU" dirty="0"/>
              <a:t>июля 2021 год</a:t>
            </a:r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27665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Основными изменениями, внесенными во ФГОС СОО приказом </a:t>
            </a:r>
            <a:r>
              <a:rPr lang="ru-RU" sz="2400" dirty="0" err="1">
                <a:solidFill>
                  <a:srgbClr val="FF0000"/>
                </a:solidFill>
              </a:rPr>
              <a:t>Минпросвещения</a:t>
            </a:r>
            <a:r>
              <a:rPr lang="ru-RU" sz="2400" dirty="0">
                <a:solidFill>
                  <a:srgbClr val="FF0000"/>
                </a:solidFill>
              </a:rPr>
              <a:t> России от 12.08.2022 № 732, являются следующие: </a:t>
            </a:r>
            <a:br>
              <a:rPr lang="ru-RU" sz="2400" dirty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257300"/>
            <a:ext cx="11138807" cy="5355771"/>
          </a:xfrm>
        </p:spPr>
        <p:txBody>
          <a:bodyPr>
            <a:noAutofit/>
          </a:bodyPr>
          <a:lstStyle/>
          <a:p>
            <a:r>
              <a:rPr lang="ru-RU" sz="1600" dirty="0"/>
              <a:t>Основными изменениями, внесенными во ФГОС СОО приказом </a:t>
            </a:r>
            <a:r>
              <a:rPr lang="ru-RU" sz="1600" dirty="0" err="1"/>
              <a:t>Минпросвещения</a:t>
            </a:r>
            <a:r>
              <a:rPr lang="ru-RU" sz="1600" dirty="0"/>
              <a:t> России от 12.08.2022 № 732, являются следующие: </a:t>
            </a:r>
            <a:endParaRPr lang="ru-RU" sz="1600" dirty="0" smtClean="0"/>
          </a:p>
          <a:p>
            <a:r>
              <a:rPr lang="ru-RU" sz="1600" dirty="0" smtClean="0"/>
              <a:t> </a:t>
            </a:r>
            <a:r>
              <a:rPr lang="ru-RU" sz="1600" dirty="0"/>
              <a:t>Изменена редакция раздела «II. Требования к результатам освоения основной образовательной программы», в котором установлены требования к личностным, </a:t>
            </a:r>
            <a:r>
              <a:rPr lang="ru-RU" sz="1600" dirty="0" err="1"/>
              <a:t>метапредметным</a:t>
            </a:r>
            <a:r>
              <a:rPr lang="ru-RU" sz="1600" dirty="0"/>
              <a:t> и предметным результатам освоения образовательной </a:t>
            </a:r>
            <a:r>
              <a:rPr lang="ru-RU" sz="1600" dirty="0" smtClean="0"/>
              <a:t>программы.</a:t>
            </a:r>
          </a:p>
          <a:p>
            <a:r>
              <a:rPr lang="ru-RU" sz="1600" dirty="0" smtClean="0"/>
              <a:t>Требования </a:t>
            </a:r>
            <a:r>
              <a:rPr lang="ru-RU" sz="1600" dirty="0"/>
              <a:t>к предметным результатам освоения основной образовательной программы для учебного предмета «Математика» сформулированы с учетом включения в содержание предмета курсов «Алгебра и начала математического анализа», «Геометрия», «Вероятность и статистика». 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В разделе «III. Требования к структуре основной образовательной программы»: </a:t>
            </a:r>
            <a:endParaRPr lang="ru-RU" sz="1600" dirty="0" smtClean="0"/>
          </a:p>
          <a:p>
            <a:r>
              <a:rPr lang="ru-RU" sz="1600" dirty="0" smtClean="0"/>
              <a:t>изменена </a:t>
            </a:r>
            <a:r>
              <a:rPr lang="ru-RU" sz="1600" dirty="0"/>
              <a:t>редакция пункта 13: конкретизированы нормативные правовые акты, устанавливающие санитарные правила и нормативы, в соответствии с которыми реализуется образовательная программа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 изменена </a:t>
            </a:r>
            <a:r>
              <a:rPr lang="ru-RU" sz="1600" dirty="0"/>
              <a:t>редакция подпункта 18.2.4 пункта 18: введены новые требования к Программе коррекционной работы; </a:t>
            </a:r>
          </a:p>
          <a:p>
            <a:r>
              <a:rPr lang="ru-RU" sz="1600" dirty="0" smtClean="0"/>
              <a:t>изменена </a:t>
            </a:r>
            <a:r>
              <a:rPr lang="ru-RU" sz="1600" dirty="0"/>
              <a:t>редакция подпункта 18.3.1 пункта 18: установлены новые требования к учебному плану среднего общего образования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r>
              <a:rPr lang="ru-RU" sz="1600" dirty="0" smtClean="0"/>
              <a:t> </a:t>
            </a:r>
            <a:r>
              <a:rPr lang="ru-RU" sz="1600" dirty="0"/>
              <a:t>В числе этих требований: 1) снижение максимального количества часов на освоение образовательной программы среднего общего образования с 2590 до 2516;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2</a:t>
            </a:r>
            <a:r>
              <a:rPr lang="ru-RU" sz="1600" dirty="0"/>
              <a:t>) установление перечня учебных предметов, изучение которых на базовом или углубленном уровне является обязательным:</a:t>
            </a:r>
          </a:p>
        </p:txBody>
      </p:sp>
    </p:spTree>
    <p:extLst>
      <p:ext uri="{BB962C8B-B14F-4D97-AF65-F5344CB8AC3E}">
        <p14:creationId xmlns:p14="http://schemas.microsoft.com/office/powerpoint/2010/main" xmlns="" val="58941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4498750"/>
              </p:ext>
            </p:extLst>
          </p:nvPr>
        </p:nvGraphicFramePr>
        <p:xfrm>
          <a:off x="2106385" y="365118"/>
          <a:ext cx="7519308" cy="58118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9654">
                  <a:extLst>
                    <a:ext uri="{9D8B030D-6E8A-4147-A177-3AD203B41FA5}">
                      <a16:colId xmlns:a16="http://schemas.microsoft.com/office/drawing/2014/main" xmlns="" val="2056151053"/>
                    </a:ext>
                  </a:extLst>
                </a:gridCol>
                <a:gridCol w="3759654">
                  <a:extLst>
                    <a:ext uri="{9D8B030D-6E8A-4147-A177-3AD203B41FA5}">
                      <a16:colId xmlns:a16="http://schemas.microsoft.com/office/drawing/2014/main" xmlns="" val="955449615"/>
                    </a:ext>
                  </a:extLst>
                </a:gridCol>
              </a:tblGrid>
              <a:tr h="322445">
                <a:tc>
                  <a:txBody>
                    <a:bodyPr/>
                    <a:lstStyle/>
                    <a:p>
                      <a:pPr marL="11176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Предметные области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tc>
                  <a:txBody>
                    <a:bodyPr/>
                    <a:lstStyle/>
                    <a:p>
                      <a:pPr marL="12192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Учебные предметы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1567971973"/>
                  </a:ext>
                </a:extLst>
              </a:tr>
              <a:tr h="319834">
                <a:tc rowSpan="2">
                  <a:txBody>
                    <a:bodyPr/>
                    <a:lstStyle/>
                    <a:p>
                      <a:pPr marL="9017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Русский язык и литература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Русский язык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857242841"/>
                  </a:ext>
                </a:extLst>
              </a:tr>
              <a:tr h="31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Литература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2408233488"/>
                  </a:ext>
                </a:extLst>
              </a:tr>
              <a:tr h="501292">
                <a:tc rowSpan="2">
                  <a:txBody>
                    <a:bodyPr/>
                    <a:lstStyle/>
                    <a:p>
                      <a:pPr marR="228600" algn="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Родной язык и родная литература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Родной язык и (или) государственный язык республики Российской Федерации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3627150205"/>
                  </a:ext>
                </a:extLst>
              </a:tr>
              <a:tr h="31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Родная литература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1826196909"/>
                  </a:ext>
                </a:extLst>
              </a:tr>
              <a:tr h="319834">
                <a:tc rowSpan="2">
                  <a:txBody>
                    <a:bodyPr/>
                    <a:lstStyle/>
                    <a:p>
                      <a:pPr marL="11176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Иностранные языки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Иностранный язык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1233105773"/>
                  </a:ext>
                </a:extLst>
              </a:tr>
              <a:tr h="31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Второй иностранный язык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4171524680"/>
                  </a:ext>
                </a:extLst>
              </a:tr>
              <a:tr h="319834">
                <a:tc rowSpan="2">
                  <a:txBody>
                    <a:bodyPr/>
                    <a:lstStyle/>
                    <a:p>
                      <a:pPr marL="9017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Математика и информатика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Математика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3812667002"/>
                  </a:ext>
                </a:extLst>
              </a:tr>
              <a:tr h="31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Информатика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672732755"/>
                  </a:ext>
                </a:extLst>
              </a:tr>
              <a:tr h="319834">
                <a:tc rowSpan="3">
                  <a:txBody>
                    <a:bodyPr/>
                    <a:lstStyle/>
                    <a:p>
                      <a:pPr marR="228600" algn="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Общественно-научные предметы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История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3808587389"/>
                  </a:ext>
                </a:extLst>
              </a:tr>
              <a:tr h="31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3335972018"/>
                  </a:ext>
                </a:extLst>
              </a:tr>
              <a:tr h="322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География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1358367296"/>
                  </a:ext>
                </a:extLst>
              </a:tr>
              <a:tr h="319834">
                <a:tc rowSpan="3">
                  <a:txBody>
                    <a:bodyPr/>
                    <a:lstStyle/>
                    <a:p>
                      <a:pPr marL="7239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Естественно-научные предметы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Физика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3593400582"/>
                  </a:ext>
                </a:extLst>
              </a:tr>
              <a:tr h="31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Химия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611662943"/>
                  </a:ext>
                </a:extLst>
              </a:tr>
              <a:tr h="31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Биология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2377280336"/>
                  </a:ext>
                </a:extLst>
              </a:tr>
              <a:tr h="319834">
                <a:tc rowSpan="2">
                  <a:txBody>
                    <a:bodyPr/>
                    <a:lstStyle/>
                    <a:p>
                      <a:pPr indent="495300" algn="l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900" spc="0">
                          <a:effectLst/>
                        </a:rPr>
                        <a:t>Физическая культура, экология и основы безопасности жизнедеятельности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630119129"/>
                  </a:ext>
                </a:extLst>
              </a:tr>
              <a:tr h="5078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95300" algn="l">
                        <a:lnSpc>
                          <a:spcPts val="1345"/>
                        </a:lnSpc>
                        <a:spcAft>
                          <a:spcPts val="0"/>
                        </a:spcAft>
                      </a:pPr>
                      <a:r>
                        <a:rPr lang="ru-RU" sz="900" spc="0" dirty="0">
                          <a:effectLst/>
                        </a:rPr>
                        <a:t>Основы безопасности жизнедеятельности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87" marR="4887" marT="0" marB="0" anchor="ctr"/>
                </a:tc>
                <a:extLst>
                  <a:ext uri="{0D108BD9-81ED-4DB2-BD59-A6C34878D82A}">
                    <a16:rowId xmlns:a16="http://schemas.microsoft.com/office/drawing/2014/main" xmlns="" val="1727831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3416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3)	</a:t>
            </a:r>
            <a:r>
              <a:rPr lang="ru-RU" sz="3500" dirty="0"/>
              <a:t>замена в учебных планах адаптированных основных образовательных программ среднего общего образования учебного предмета «Физическая культура» на учебный предмет «Адаптивная физическая культура»;</a:t>
            </a:r>
          </a:p>
          <a:p>
            <a:r>
              <a:rPr lang="ru-RU" sz="3500" dirty="0"/>
              <a:t>4)	включение во внеурочную деятельность занятий по Программе коррекционной работы;</a:t>
            </a:r>
          </a:p>
          <a:p>
            <a:r>
              <a:rPr lang="ru-RU" sz="3500" dirty="0"/>
              <a:t>5)	установление минимального количества учебных предметов в учебном плане профиля обучения и (или) в индивидуальном учебном плане: не менее 13 (русский язык, литература, математика, иностранный язык, информатика, физика, химия, биология, история, обществознание, география, физическая культура, основы безопасности жизнедеятельности);</a:t>
            </a:r>
          </a:p>
          <a:p>
            <a:r>
              <a:rPr lang="ru-RU" sz="3500" dirty="0"/>
              <a:t>6)	исключение из перечня учебных предметов, входящих в обязательные предметные области, предметов «Астрономия», «Экономика», «Право», «Естествознание», «Россия в мире», «Экология».</a:t>
            </a:r>
          </a:p>
          <a:p>
            <a:r>
              <a:rPr lang="ru-RU" sz="3500" dirty="0"/>
              <a:t>3.	В разделе «IV. Требования к условиям реализации основной образовательной программы» пункт 26 дополнен абзацем, посвященным условиям использования электронной информационно-образовательной среды.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7792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В помощь при разработке программ 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два сайта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16248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/>
              <a:t>сайт </a:t>
            </a:r>
            <a:r>
              <a:rPr lang="ru-RU" u="sng" dirty="0">
                <a:hlinkClick r:id="rId2"/>
              </a:rPr>
              <a:t>ФГБОУ ДПО «Институт развития профессионального образования» (firpo.ru)</a:t>
            </a:r>
            <a:r>
              <a:rPr lang="ru-RU" u="sng" dirty="0"/>
              <a:t>  </a:t>
            </a:r>
            <a:r>
              <a:rPr lang="ru-RU" dirty="0" smtClean="0"/>
              <a:t>Институт </a:t>
            </a:r>
            <a:r>
              <a:rPr lang="ru-RU" dirty="0"/>
              <a:t>развития профессионального образования (ФИРПО)</a:t>
            </a:r>
            <a:r>
              <a:rPr lang="ru-RU" b="1" dirty="0"/>
              <a:t> ( с учетом профессиональной направленности) размещены программы общеобразовательных дисциплин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Алгоритм 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ru-RU" b="1" dirty="0"/>
              <a:t>Деятельность</a:t>
            </a:r>
          </a:p>
          <a:p>
            <a:pPr lvl="0"/>
            <a:r>
              <a:rPr lang="ru-RU" b="1" dirty="0"/>
              <a:t>Структурные подразделение</a:t>
            </a:r>
          </a:p>
          <a:p>
            <a:pPr lvl="0"/>
            <a:r>
              <a:rPr lang="ru-RU" b="1" dirty="0"/>
              <a:t>Центр методического сопровождения среднего профессионального образования</a:t>
            </a:r>
          </a:p>
          <a:p>
            <a:pPr lvl="0"/>
            <a:r>
              <a:rPr lang="ru-RU" b="1" dirty="0"/>
              <a:t>Разработка и внедрение методик преподавания общеобразовательных дисциплин с учетом профессиональной направленности программ среднего профессионального образования, реализуемых на базе основного общего образования</a:t>
            </a:r>
          </a:p>
          <a:p>
            <a:pPr lvl="0"/>
            <a:r>
              <a:rPr lang="ru-RU" b="1" dirty="0"/>
              <a:t>Материалы проекта </a:t>
            </a:r>
            <a:endParaRPr lang="ru-RU" b="1" dirty="0" smtClean="0"/>
          </a:p>
          <a:p>
            <a:pPr lvl="0"/>
            <a:r>
              <a:rPr lang="ru-RU" b="1" dirty="0" smtClean="0"/>
              <a:t>Апробация или внедрение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2. сайт  </a:t>
            </a:r>
            <a:r>
              <a:rPr lang="ru-RU" u="sng" dirty="0">
                <a:hlinkClick r:id="rId3"/>
              </a:rPr>
              <a:t>www.fgosreestr.ru</a:t>
            </a:r>
            <a:r>
              <a:rPr lang="ru-RU" dirty="0"/>
              <a:t>. Раздел основные образовательные программы Одобрены решением федерального учебно-методического объединения по общему образованию, протокол от 29 сентября – октябрем 2022 года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96529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 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Обратить </a:t>
            </a:r>
            <a:r>
              <a:rPr lang="ru-RU" b="1" dirty="0" smtClean="0">
                <a:solidFill>
                  <a:srgbClr val="FF0000"/>
                </a:solidFill>
              </a:rPr>
              <a:t>внимание стр. 2 РП  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Рабочая программа разработана в соответствии с Федеральным законом Российской Федерации от 29 декабря 2012 г. </a:t>
            </a:r>
            <a:r>
              <a:rPr lang="en-US" dirty="0"/>
              <a:t>N</a:t>
            </a:r>
            <a:r>
              <a:rPr lang="ru-RU" dirty="0"/>
              <a:t> 273-ФЗ «Об образовании в Российской Федерации» (далее – Федеральный закон об образовании); </a:t>
            </a:r>
            <a:r>
              <a:rPr lang="ru-RU" dirty="0">
                <a:solidFill>
                  <a:srgbClr val="FF0000"/>
                </a:solidFill>
              </a:rPr>
              <a:t>с приказом </a:t>
            </a:r>
            <a:r>
              <a:rPr lang="ru-RU" dirty="0" err="1">
                <a:solidFill>
                  <a:srgbClr val="FF0000"/>
                </a:solidFill>
              </a:rPr>
              <a:t>Минобрнауки</a:t>
            </a:r>
            <a:r>
              <a:rPr lang="ru-RU" dirty="0">
                <a:solidFill>
                  <a:srgbClr val="FF0000"/>
                </a:solidFill>
              </a:rPr>
              <a:t> России от 17 мая 2012 г. 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ru-RU" dirty="0">
                <a:solidFill>
                  <a:srgbClr val="FF0000"/>
                </a:solidFill>
              </a:rPr>
              <a:t> 413 «Об утверждении федерального государственного образовательного стандарта среднего (полного) общего образования» (далее ФГОС СОО</a:t>
            </a:r>
            <a:r>
              <a:rPr lang="ru-RU" dirty="0" smtClean="0">
                <a:solidFill>
                  <a:srgbClr val="FF0000"/>
                </a:solidFill>
              </a:rPr>
              <a:t>).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Заменить </a:t>
            </a:r>
            <a:r>
              <a:rPr lang="ru-RU" b="1" dirty="0" smtClean="0"/>
              <a:t>на </a:t>
            </a:r>
            <a:r>
              <a:rPr lang="ru-RU" b="1" dirty="0" smtClean="0"/>
              <a:t> </a:t>
            </a:r>
            <a:r>
              <a:rPr lang="ru-RU" b="1" dirty="0"/>
              <a:t>ФГОС СОО  в редакции от 12 августа 2022 г. Приказ Министерства просвещения РФ от 12 августа 2022 г. № 732 "О внесении изменений в федеральный государственный образовательный стандарт среднего общего образования, утвержденный приказом Министерства образования и науки Российской Федерации от 17 мая 2012 г. № 413" 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1713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Обратить внимание стр. 2 РП  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Добавить  </a:t>
            </a:r>
          </a:p>
          <a:p>
            <a:pPr lvl="0"/>
            <a:r>
              <a:rPr lang="ru-RU" b="1" dirty="0"/>
              <a:t>С ФГОС  СПО специальности 31.02.01 Лечебное  дело Приказ Министерства просвещения РФ  от 4 июля 2022 года  № 526  об утверждении Федерального государственного образовательного стандарта по специальности  31.02.01 Лечебное  </a:t>
            </a:r>
            <a:r>
              <a:rPr lang="ru-RU" b="1" dirty="0" smtClean="0"/>
              <a:t>дело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и</a:t>
            </a:r>
            <a:r>
              <a:rPr lang="ru-RU" b="1" dirty="0" smtClean="0">
                <a:solidFill>
                  <a:srgbClr val="FF0000"/>
                </a:solidFill>
              </a:rPr>
              <a:t>ли </a:t>
            </a:r>
            <a:endParaRPr lang="ru-RU" b="1" dirty="0">
              <a:solidFill>
                <a:srgbClr val="FF0000"/>
              </a:solidFill>
            </a:endParaRPr>
          </a:p>
          <a:p>
            <a:pPr lvl="0"/>
            <a:r>
              <a:rPr lang="ru-RU" b="1" dirty="0"/>
              <a:t>С ФГОС  СПО специальности 34.02.01 Сестринское дело Приказ </a:t>
            </a:r>
            <a:r>
              <a:rPr lang="ru-RU" b="1" dirty="0" err="1"/>
              <a:t>Минпросвещения</a:t>
            </a:r>
            <a:r>
              <a:rPr lang="ru-RU" b="1" dirty="0"/>
              <a:t> России от 04.07.2022 N 527 "Об утверждении федерального государственного образовательного стандарта среднего профессионального образования по специальности 34.02.01 Сестринское дело (Зарегистрировано в Минюсте России 29.07.2022 N 69452</a:t>
            </a:r>
            <a:r>
              <a:rPr lang="ru-RU" b="1" dirty="0" smtClean="0"/>
              <a:t>)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и</a:t>
            </a:r>
            <a:r>
              <a:rPr lang="ru-RU" b="1" dirty="0" smtClean="0">
                <a:solidFill>
                  <a:srgbClr val="FF0000"/>
                </a:solidFill>
              </a:rPr>
              <a:t>ли </a:t>
            </a:r>
            <a:endParaRPr lang="ru-RU" b="1" dirty="0">
              <a:solidFill>
                <a:srgbClr val="FF0000"/>
              </a:solidFill>
            </a:endParaRPr>
          </a:p>
          <a:p>
            <a:pPr lvl="0"/>
            <a:r>
              <a:rPr lang="ru-RU" b="1" dirty="0"/>
              <a:t>С  ФГОС СПО специальности 33.02.01 Фармация Приказ </a:t>
            </a:r>
            <a:r>
              <a:rPr lang="ru-RU" b="1" dirty="0" err="1"/>
              <a:t>Минпросвещения</a:t>
            </a:r>
            <a:r>
              <a:rPr lang="ru-RU" b="1" dirty="0"/>
              <a:t> России от 13.07.2021 N 449 "Об утверждении федерального государственного образовательного стандарта среднего профессионального образования по специальности 33.02.01 Фармация (Зарегистрировано в Минюсте России 29.07.2022 N 69452)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8961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6491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14695" t="10256" r="12994" b="10326"/>
          <a:stretch/>
        </p:blipFill>
        <p:spPr>
          <a:xfrm>
            <a:off x="727364" y="365125"/>
            <a:ext cx="9825702" cy="6409365"/>
          </a:xfrm>
          <a:prstGeom prst="rect">
            <a:avLst/>
          </a:prstGeom>
          <a:gradFill>
            <a:gsLst>
              <a:gs pos="25000">
                <a:srgbClr val="FF0000"/>
              </a:gs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415558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</a:rPr>
              <a:t>Обратить внимание стр. 3</a:t>
            </a:r>
            <a:r>
              <a:rPr lang="ru-RU" b="1" dirty="0" smtClean="0">
                <a:solidFill>
                  <a:srgbClr val="FF0000"/>
                </a:solidFill>
              </a:rPr>
              <a:t> РП СОДЕРЖАНИЕ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1.3</a:t>
            </a:r>
            <a:r>
              <a:rPr lang="ru-RU" dirty="0"/>
              <a:t>.</a:t>
            </a:r>
            <a:r>
              <a:rPr lang="ru-RU" b="1" dirty="0"/>
              <a:t> Место дисциплины в  учебном </a:t>
            </a:r>
            <a:r>
              <a:rPr lang="ru-RU" b="1" dirty="0" smtClean="0"/>
              <a:t>плане </a:t>
            </a:r>
            <a:r>
              <a:rPr lang="ru-RU" b="1" dirty="0" smtClean="0">
                <a:solidFill>
                  <a:srgbClr val="FF0000"/>
                </a:solidFill>
              </a:rPr>
              <a:t>заменить</a:t>
            </a:r>
            <a:r>
              <a:rPr lang="ru-RU" b="1" dirty="0" smtClean="0"/>
              <a:t> на 1.3. Место дисциплины в структуре ППССЗ  </a:t>
            </a:r>
            <a:endParaRPr lang="ru-RU" dirty="0" smtClean="0"/>
          </a:p>
          <a:p>
            <a:r>
              <a:rPr lang="ru-RU" dirty="0" smtClean="0"/>
              <a:t>Подраздел 1.4. убрать </a:t>
            </a:r>
          </a:p>
          <a:p>
            <a:r>
              <a:rPr lang="ru-RU" dirty="0" smtClean="0"/>
              <a:t>Подраздел 1.5. переименовать  в подраздел 1.4.  </a:t>
            </a:r>
            <a:r>
              <a:rPr lang="ru-RU" b="1" dirty="0"/>
              <a:t>Планируемые результаты освоения общеобразовательной дисциплины в соответствии с ФГОС СПО и на основе ФГОС </a:t>
            </a:r>
            <a:r>
              <a:rPr lang="ru-RU" b="1" dirty="0" smtClean="0"/>
              <a:t>СОО </a:t>
            </a:r>
            <a:r>
              <a:rPr lang="ru-RU" b="1" dirty="0"/>
              <a:t>и проверить </a:t>
            </a:r>
            <a:r>
              <a:rPr lang="ru-RU" dirty="0"/>
              <a:t>личностные, </a:t>
            </a:r>
            <a:r>
              <a:rPr lang="ru-RU" dirty="0" err="1"/>
              <a:t>метапредметные</a:t>
            </a:r>
            <a:r>
              <a:rPr lang="ru-RU" dirty="0"/>
              <a:t> и предметные результаты в соответствии с ФГОС СОО </a:t>
            </a:r>
            <a:r>
              <a:rPr lang="ru-RU" dirty="0">
                <a:solidFill>
                  <a:srgbClr val="FF0000"/>
                </a:solidFill>
              </a:rPr>
              <a:t>новой редакции  и оформить в виде </a:t>
            </a:r>
            <a:r>
              <a:rPr lang="ru-RU" dirty="0" smtClean="0">
                <a:solidFill>
                  <a:srgbClr val="FF0000"/>
                </a:solidFill>
              </a:rPr>
              <a:t>таблицы</a:t>
            </a:r>
            <a:endParaRPr lang="ru-RU" b="1" dirty="0" smtClean="0"/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Раздел 3. убрать </a:t>
            </a: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Раздел 4 ПРИМЕРНЫЕ </a:t>
            </a:r>
            <a:r>
              <a:rPr lang="ru-RU" b="1" dirty="0">
                <a:solidFill>
                  <a:srgbClr val="FF0000"/>
                </a:solidFill>
              </a:rPr>
              <a:t>ТЕМЫ  </a:t>
            </a:r>
            <a:r>
              <a:rPr lang="ru-RU" b="1" dirty="0" smtClean="0">
                <a:solidFill>
                  <a:srgbClr val="FF0000"/>
                </a:solidFill>
              </a:rPr>
              <a:t>Индивидуальных проектов убрать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786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1.4.  </a:t>
            </a:r>
            <a:r>
              <a:rPr lang="ru-RU" sz="3200" b="1" dirty="0"/>
              <a:t>Планируемые результаты освоения общеобразовательной дисциплины в соответствии с ФГОС СПО и на основе ФГОС </a:t>
            </a:r>
            <a:r>
              <a:rPr lang="ru-RU" sz="3200" b="1" dirty="0" smtClean="0"/>
              <a:t>СОО( таблица )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4182" y="1690688"/>
            <a:ext cx="10363200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812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/>
              <a:t>Например ПК 6.6.  Использовать медицинские информационные системы и информационно-телекоммуникационную сеть </a:t>
            </a:r>
            <a:r>
              <a:rPr lang="ru-RU" b="1" dirty="0" smtClean="0"/>
              <a:t>Интернет </a:t>
            </a:r>
            <a:r>
              <a:rPr lang="ru-RU" b="1" dirty="0"/>
              <a:t>в работе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73793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rgbClr val="FF0000"/>
                </a:solidFill>
              </a:rPr>
              <a:t>Обратить </a:t>
            </a:r>
            <a:r>
              <a:rPr lang="ru-RU" b="1" dirty="0">
                <a:solidFill>
                  <a:srgbClr val="FF0000"/>
                </a:solidFill>
              </a:rPr>
              <a:t>внимание</a:t>
            </a:r>
            <a:r>
              <a:rPr lang="ru-RU" b="1" dirty="0" smtClean="0">
                <a:solidFill>
                  <a:srgbClr val="FF0000"/>
                </a:solidFill>
              </a:rPr>
              <a:t>!!!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altLang="ru-RU" sz="27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2.2. Объем дисциплины и виды учебной </a:t>
            </a:r>
            <a:r>
              <a:rPr lang="ru-RU" altLang="ru-RU" sz="27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altLang="ru-RU" sz="2700" dirty="0"/>
              <a:t/>
            </a:r>
            <a:br>
              <a:rPr lang="ru-RU" altLang="ru-RU" sz="2700" dirty="0"/>
            </a:br>
            <a:endParaRPr lang="ru-RU" sz="27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621411" y="-58429"/>
            <a:ext cx="1486277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0765" tIns="45720" rIns="53958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0381" t="23577" r="21252" b="5971"/>
          <a:stretch/>
        </p:blipFill>
        <p:spPr>
          <a:xfrm>
            <a:off x="1874833" y="1311966"/>
            <a:ext cx="7100201" cy="544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1847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Обратить внимание!!!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8539" y="1411357"/>
            <a:ext cx="11430000" cy="544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8416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Обратить внимание!!!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596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5. КОНТРОЛЬ И ОЦЕНКА РЕЗУЛЬТАТОВ ОСВОЕНИЯ ДИСЦИПЛИНЫ</a:t>
            </a:r>
            <a:r>
              <a:rPr lang="ru-RU" dirty="0"/>
              <a:t> </a:t>
            </a:r>
          </a:p>
          <a:p>
            <a:r>
              <a:rPr lang="ru-RU" dirty="0" smtClean="0"/>
              <a:t>1.</a:t>
            </a:r>
            <a:r>
              <a:rPr lang="ru-RU" dirty="0"/>
              <a:t> Добавить  общеобразовательные 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Ниже</a:t>
            </a:r>
            <a:r>
              <a:rPr lang="ru-RU" dirty="0" smtClean="0"/>
              <a:t> фраза </a:t>
            </a:r>
            <a:endParaRPr lang="ru-RU" dirty="0"/>
          </a:p>
          <a:p>
            <a:r>
              <a:rPr lang="ru-RU" dirty="0" smtClean="0">
                <a:solidFill>
                  <a:srgbClr val="FF0000"/>
                </a:solidFill>
              </a:rPr>
              <a:t>2 Заменить</a:t>
            </a:r>
            <a:r>
              <a:rPr lang="ru-RU" dirty="0" smtClean="0"/>
              <a:t>  на </a:t>
            </a:r>
            <a:r>
              <a:rPr lang="ru-RU" dirty="0"/>
              <a:t>Контроль и оценка результатов освоения общеобразовательной дисциплины раскрываются через дисциплинарные (предметные), </a:t>
            </a:r>
            <a:r>
              <a:rPr lang="ru-RU" dirty="0" err="1"/>
              <a:t>метапредметные</a:t>
            </a:r>
            <a:r>
              <a:rPr lang="ru-RU" dirty="0"/>
              <a:t>, направленные на формирование общих и профессиональных компетенций по разделам и темам содержания учебного материала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</a:t>
            </a:r>
            <a:r>
              <a:rPr lang="ru-RU" dirty="0"/>
              <a:t>В</a:t>
            </a:r>
            <a:r>
              <a:rPr lang="ru-RU" dirty="0" smtClean="0"/>
              <a:t> таблице </a:t>
            </a:r>
            <a:r>
              <a:rPr lang="ru-RU" b="1" dirty="0">
                <a:solidFill>
                  <a:srgbClr val="FF0000"/>
                </a:solidFill>
              </a:rPr>
              <a:t>добавить</a:t>
            </a:r>
            <a:r>
              <a:rPr lang="ru-RU" b="1" dirty="0" smtClean="0">
                <a:solidFill>
                  <a:srgbClr val="FF0000"/>
                </a:solidFill>
              </a:rPr>
              <a:t>!!!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Графу в 1  </a:t>
            </a:r>
            <a:r>
              <a:rPr lang="ru-RU" b="1" dirty="0" smtClean="0"/>
              <a:t>Код </a:t>
            </a:r>
            <a:r>
              <a:rPr lang="ru-RU" b="1" dirty="0"/>
              <a:t>и наименование формируемых </a:t>
            </a:r>
            <a:r>
              <a:rPr lang="ru-RU" b="1" dirty="0" smtClean="0"/>
              <a:t>компетенций</a:t>
            </a:r>
            <a:endParaRPr lang="ru-RU" dirty="0"/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5" name="Рукописный ввод 4"/>
              <p14:cNvContentPartPr/>
              <p14:nvPr/>
            </p14:nvContentPartPr>
            <p14:xfrm>
              <a:off x="8507833" y="1699576"/>
              <a:ext cx="2147400" cy="716040"/>
            </p14:xfrm>
          </p:contentPart>
        </mc:Choice>
        <mc:Fallback>
          <p:pic>
            <p:nvPicPr>
              <p:cNvPr id="5" name="Рукописный ввод 4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497393" y="1689136"/>
                <a:ext cx="2168280" cy="7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7" name="Рукописный ввод 6"/>
              <p14:cNvContentPartPr/>
              <p14:nvPr/>
            </p14:nvContentPartPr>
            <p14:xfrm>
              <a:off x="4966513" y="944296"/>
              <a:ext cx="7089840" cy="826920"/>
            </p14:xfrm>
          </p:contentPart>
        </mc:Choice>
        <mc:Fallback>
          <p:pic>
            <p:nvPicPr>
              <p:cNvPr id="7" name="Рукописный ввод 6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956073" y="933856"/>
                <a:ext cx="7110720" cy="84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6">
            <p14:nvContentPartPr>
              <p14:cNvPr id="30" name="Рукописный ввод 29"/>
              <p14:cNvContentPartPr/>
              <p14:nvPr/>
            </p14:nvContentPartPr>
            <p14:xfrm>
              <a:off x="2685193" y="2196376"/>
              <a:ext cx="3875400" cy="955440"/>
            </p14:xfrm>
          </p:contentPart>
        </mc:Choice>
        <mc:Fallback>
          <p:pic>
            <p:nvPicPr>
              <p:cNvPr id="30" name="Рукописный ввод 29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625433" y="2076136"/>
                <a:ext cx="3995280" cy="119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083417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0941" y="365125"/>
            <a:ext cx="10990118" cy="618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00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000" b="1" dirty="0"/>
              <a:t>6. УСЛОВИЯ РЕАЛИЗАЦИИ РАБОЧЕЙ ПРОГРАММЫ </a:t>
            </a:r>
            <a:r>
              <a:rPr lang="ru-RU" sz="2000" b="1" dirty="0" smtClean="0"/>
              <a:t>ДИСЦИПЛИНЫ</a:t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При наполнении этого раздела ориентируйтесь </a:t>
            </a:r>
            <a:r>
              <a:rPr lang="ru-RU" sz="2000" b="1" dirty="0">
                <a:solidFill>
                  <a:srgbClr val="FF0000"/>
                </a:solidFill>
              </a:rPr>
              <a:t>на проект РП 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4751614"/>
          </a:xfrm>
        </p:spPr>
        <p:txBody>
          <a:bodyPr>
            <a:normAutofit fontScale="25000" lnSpcReduction="20000"/>
          </a:bodyPr>
          <a:lstStyle/>
          <a:p>
            <a:r>
              <a:rPr lang="ru-RU" sz="5500" b="1" dirty="0" smtClean="0">
                <a:solidFill>
                  <a:srgbClr val="FF0000"/>
                </a:solidFill>
              </a:rPr>
              <a:t>4.  УСЛОВИЯ </a:t>
            </a:r>
            <a:r>
              <a:rPr lang="ru-RU" sz="5500" b="1" dirty="0">
                <a:solidFill>
                  <a:srgbClr val="FF0000"/>
                </a:solidFill>
              </a:rPr>
              <a:t>РЕАЛИЗАЦИИ ПРОГРАММЫ ОБЩЕОБРАЗОВАТЕЛЬНОЙ ДИСЦИПЛИНЫ</a:t>
            </a:r>
            <a:endParaRPr lang="ru-RU" sz="5500" dirty="0">
              <a:solidFill>
                <a:srgbClr val="FF0000"/>
              </a:solidFill>
            </a:endParaRPr>
          </a:p>
          <a:p>
            <a:r>
              <a:rPr lang="ru-RU" sz="5500" dirty="0"/>
              <a:t>3.1. Для реализации программы дисциплины должны быть предусмотрены следующие специальные помещения:</a:t>
            </a:r>
          </a:p>
          <a:p>
            <a:r>
              <a:rPr lang="ru-RU" sz="5500" dirty="0"/>
              <a:t>Кабинет</a:t>
            </a:r>
            <a:r>
              <a:rPr lang="ru-RU" sz="5500" i="1" dirty="0"/>
              <a:t> «___________________________________»</a:t>
            </a:r>
            <a:r>
              <a:rPr lang="ru-RU" sz="5500" dirty="0"/>
              <a:t>, </a:t>
            </a:r>
          </a:p>
          <a:p>
            <a:r>
              <a:rPr lang="ru-RU" sz="5500" i="1" baseline="30000" dirty="0"/>
              <a:t>			  наименование кабинета из указанных в п.6.1 ПООП</a:t>
            </a:r>
            <a:endParaRPr lang="ru-RU" sz="5500" dirty="0"/>
          </a:p>
          <a:p>
            <a:r>
              <a:rPr lang="ru-RU" sz="5500" dirty="0"/>
              <a:t>оснащенный оборудованием: ___________________ (</a:t>
            </a:r>
            <a:r>
              <a:rPr lang="ru-RU" sz="5500" i="1" dirty="0"/>
              <a:t>перечисляется основное оборудование кабинета), </a:t>
            </a:r>
            <a:r>
              <a:rPr lang="ru-RU" sz="5500" dirty="0"/>
              <a:t>техническими средствами обучения:  </a:t>
            </a:r>
          </a:p>
          <a:p>
            <a:r>
              <a:rPr lang="ru-RU" sz="5500" b="1" dirty="0"/>
              <a:t>3.2. Информационное обеспечение реализации программы</a:t>
            </a:r>
            <a:endParaRPr lang="ru-RU" sz="5500" dirty="0"/>
          </a:p>
          <a:p>
            <a:endParaRPr lang="ru-RU" sz="5500" dirty="0"/>
          </a:p>
          <a:p>
            <a:r>
              <a:rPr lang="x-none" sz="5500" b="1" dirty="0"/>
              <a:t>3.2.1. </a:t>
            </a:r>
            <a:r>
              <a:rPr lang="ru-RU" sz="5500" b="1" dirty="0"/>
              <a:t>Основные печатные</a:t>
            </a:r>
            <a:r>
              <a:rPr lang="x-none" sz="5500" b="1" dirty="0"/>
              <a:t> </a:t>
            </a:r>
            <a:r>
              <a:rPr lang="x-none" sz="5500" b="1" dirty="0" smtClean="0"/>
              <a:t>издания</a:t>
            </a:r>
            <a:r>
              <a:rPr lang="ru-RU" sz="5500" b="1" dirty="0"/>
              <a:t> </a:t>
            </a:r>
            <a:endParaRPr lang="ru-RU" sz="5500" dirty="0"/>
          </a:p>
          <a:p>
            <a:r>
              <a:rPr lang="ru-RU" sz="5500" b="1" dirty="0"/>
              <a:t>3.2.2. Электронные издания</a:t>
            </a:r>
            <a:endParaRPr lang="ru-RU" sz="5500" dirty="0"/>
          </a:p>
          <a:p>
            <a:r>
              <a:rPr lang="ru-RU" sz="5500" b="1" dirty="0"/>
              <a:t>1. …</a:t>
            </a:r>
            <a:endParaRPr lang="ru-RU" sz="5500" dirty="0"/>
          </a:p>
          <a:p>
            <a:pPr marL="0" indent="0">
              <a:buNone/>
            </a:pPr>
            <a:r>
              <a:rPr lang="x-none" sz="5500" i="1" dirty="0"/>
              <a:t> </a:t>
            </a:r>
            <a:endParaRPr lang="ru-RU" sz="5500" dirty="0"/>
          </a:p>
          <a:p>
            <a:r>
              <a:rPr lang="ru-RU" sz="5500" b="1" dirty="0"/>
              <a:t>3.2.3. Дополнительные источники </a:t>
            </a:r>
            <a:r>
              <a:rPr lang="ru-RU" sz="5500" i="1" dirty="0"/>
              <a:t>(при необходимости)</a:t>
            </a:r>
            <a:endParaRPr lang="ru-RU" sz="5500" dirty="0"/>
          </a:p>
          <a:p>
            <a:pPr marL="0" indent="0">
              <a:buNone/>
            </a:pPr>
            <a:r>
              <a:rPr lang="ru-RU" sz="5500" b="1" dirty="0"/>
              <a:t/>
            </a:r>
            <a:br>
              <a:rPr lang="ru-RU" sz="5500" b="1" dirty="0"/>
            </a:br>
            <a:r>
              <a:rPr lang="ru-RU" sz="5500" b="1" dirty="0"/>
              <a:t> </a:t>
            </a:r>
            <a:endParaRPr lang="ru-RU" sz="5500" dirty="0"/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5573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FF0000"/>
                </a:solidFill>
              </a:rPr>
              <a:t>Списки литературы оформляются в алфавитном порядке в соответствии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с ГОСТ Р 7.0.100–2018 «Библиографическая запись. Библиографическое описание. Общие требования и правила составления» (утв. приказом № 1050-ст Федерального агентства по техническому регулированию и метрологии (</a:t>
            </a:r>
            <a:r>
              <a:rPr lang="ru-RU" i="1" dirty="0" err="1"/>
              <a:t>Росстандартом</a:t>
            </a:r>
            <a:r>
              <a:rPr lang="ru-RU" i="1" dirty="0"/>
              <a:t>) от 03 декабря 2018 года).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25926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ПОРУЧЕНИЯ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32857"/>
            <a:ext cx="10515600" cy="4784272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Разработать программу коррекционной работы в соответствии с новыми требованиями ( отв. Гребенников А.П.);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Разработать программу воспитания с календарным планом воспитательной работы по специальностям подготовки (отв. </a:t>
            </a:r>
            <a:r>
              <a:rPr lang="ru-RU" dirty="0" err="1" smtClean="0"/>
              <a:t>Трунова</a:t>
            </a:r>
            <a:r>
              <a:rPr lang="ru-RU" dirty="0" smtClean="0"/>
              <a:t> Н.В.);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Продолжить работу по созданию собственных электронных образовательных ресурсов (отв. преподаватели колледжа);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/>
              <a:t>З</a:t>
            </a:r>
            <a:r>
              <a:rPr lang="ru-RU" dirty="0" smtClean="0"/>
              <a:t>авершить </a:t>
            </a:r>
            <a:r>
              <a:rPr lang="ru-RU" dirty="0"/>
              <a:t>приведение </a:t>
            </a:r>
            <a:r>
              <a:rPr lang="ru-RU" dirty="0" smtClean="0"/>
              <a:t>РП в </a:t>
            </a:r>
            <a:r>
              <a:rPr lang="ru-RU" dirty="0"/>
              <a:t>соответствие с последними изменениями ФГОС СОО </a:t>
            </a:r>
            <a:r>
              <a:rPr lang="ru-RU" dirty="0" smtClean="0">
                <a:solidFill>
                  <a:srgbClr val="FF0000"/>
                </a:solidFill>
              </a:rPr>
              <a:t>до 20 </a:t>
            </a:r>
            <a:r>
              <a:rPr lang="ru-RU" dirty="0">
                <a:solidFill>
                  <a:srgbClr val="FF0000"/>
                </a:solidFill>
              </a:rPr>
              <a:t>июня 2023 года</a:t>
            </a:r>
            <a:r>
              <a:rPr lang="ru-RU" dirty="0"/>
              <a:t>. </a:t>
            </a:r>
            <a:r>
              <a:rPr lang="ru-RU" dirty="0" smtClean="0"/>
              <a:t>(отв. преподаватели общеобразовательных дисциплин)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3764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Спасибо за внимание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4742062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941</Words>
  <Application>Microsoft Office PowerPoint</Application>
  <PresentationFormat>Произвольный</PresentationFormat>
  <Paragraphs>111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Разработка рабочих программ общеобразовательных дисциплин с учетом профессиональной направленности программ среднего профессионального образования </vt:lpstr>
      <vt:lpstr>Слайд 2</vt:lpstr>
      <vt:lpstr>Для разработки рабочих программ по общеобразовательным дисциплинам  необходимо использовать два стандарта !!!: </vt:lpstr>
      <vt:lpstr>Основными изменениями, внесенными во ФГОС СОО приказом Минпросвещения России от 12.08.2022 № 732, являются следующие:  </vt:lpstr>
      <vt:lpstr>Слайд 5</vt:lpstr>
      <vt:lpstr>Слайд 6</vt:lpstr>
      <vt:lpstr>В помощь при разработке программ  два сайта </vt:lpstr>
      <vt:lpstr>  Обратить внимание стр. 2 РП   </vt:lpstr>
      <vt:lpstr>Обратить внимание стр. 2 РП   </vt:lpstr>
      <vt:lpstr>Слайд 10</vt:lpstr>
      <vt:lpstr>Обратить внимание стр. 3 РП СОДЕРЖАНИЕ </vt:lpstr>
      <vt:lpstr>1.4.  Планируемые результаты освоения общеобразовательной дисциплины в соответствии с ФГОС СПО и на основе ФГОС СОО( таблица )</vt:lpstr>
      <vt:lpstr>Слайд 13</vt:lpstr>
      <vt:lpstr>Обратить внимание!!! 2.2. Объем дисциплины и виды учебной работы  </vt:lpstr>
      <vt:lpstr>Обратить внимание!!!</vt:lpstr>
      <vt:lpstr>Обратить внимание!!!</vt:lpstr>
      <vt:lpstr>Слайд 17</vt:lpstr>
      <vt:lpstr>6. УСЛОВИЯ РЕАЛИЗАЦИИ РАБОЧЕЙ ПРОГРАММЫ ДИСЦИПЛИНЫ  При наполнении этого раздела ориентируйтесь на проект РП  </vt:lpstr>
      <vt:lpstr>Списки литературы оформляются в алфавитном порядке в соответствии </vt:lpstr>
      <vt:lpstr>ПОРУЧЕНИЯ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рабочих программ общеобразовательных дисциплин с учетом профессиональной направленности программ среднего профессионального образования </dc:title>
  <dc:creator>ZamDirek</dc:creator>
  <cp:lastModifiedBy>User</cp:lastModifiedBy>
  <cp:revision>28</cp:revision>
  <dcterms:created xsi:type="dcterms:W3CDTF">2022-12-27T07:04:28Z</dcterms:created>
  <dcterms:modified xsi:type="dcterms:W3CDTF">2023-01-24T08:04:39Z</dcterms:modified>
</cp:coreProperties>
</file>